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44" r:id="rId2"/>
  </p:sldMasterIdLst>
  <p:notesMasterIdLst>
    <p:notesMasterId r:id="rId28"/>
  </p:notesMasterIdLst>
  <p:sldIdLst>
    <p:sldId id="259" r:id="rId3"/>
    <p:sldId id="270" r:id="rId4"/>
    <p:sldId id="278" r:id="rId5"/>
    <p:sldId id="309" r:id="rId6"/>
    <p:sldId id="287" r:id="rId7"/>
    <p:sldId id="288" r:id="rId8"/>
    <p:sldId id="289" r:id="rId9"/>
    <p:sldId id="290" r:id="rId10"/>
    <p:sldId id="313" r:id="rId11"/>
    <p:sldId id="276" r:id="rId12"/>
    <p:sldId id="285" r:id="rId13"/>
    <p:sldId id="292" r:id="rId14"/>
    <p:sldId id="284" r:id="rId15"/>
    <p:sldId id="294" r:id="rId16"/>
    <p:sldId id="291" r:id="rId17"/>
    <p:sldId id="296" r:id="rId18"/>
    <p:sldId id="298" r:id="rId19"/>
    <p:sldId id="300" r:id="rId20"/>
    <p:sldId id="314" r:id="rId21"/>
    <p:sldId id="308" r:id="rId22"/>
    <p:sldId id="302" r:id="rId23"/>
    <p:sldId id="310" r:id="rId24"/>
    <p:sldId id="311" r:id="rId25"/>
    <p:sldId id="312" r:id="rId26"/>
    <p:sldId id="315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736"/>
    <a:srgbClr val="FF3300"/>
    <a:srgbClr val="005A58"/>
    <a:srgbClr val="006666"/>
    <a:srgbClr val="006699"/>
    <a:srgbClr val="FFCCFF"/>
    <a:srgbClr val="FFCC00"/>
    <a:srgbClr val="99FF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3449179599353E-2"/>
          <c:y val="0.11623496573153144"/>
          <c:w val="0.8431957013883703"/>
          <c:h val="0.83355455450585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поднадзорных технических устройств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7368346551454802"/>
                  <c:y val="-0.177489028913408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Краны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14919</a:t>
                    </a:r>
                    <a:endParaRPr lang="ru-RU" dirty="0" smtClean="0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6998083123307789"/>
                  <c:y val="0.1190050417949007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Лифты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33846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6281369187969527"/>
                  <c:y val="-6.087943522096646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Эскалаторы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1124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0.2009152113386162"/>
                  <c:y val="4.811977393593490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Подъемники (вышки)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1527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0519389554572899"/>
                  <c:y val="6.408551450400798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Строительные подъемники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359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6.6490920072614604E-2"/>
                  <c:y val="3.75393549932689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8761846540457716"/>
                  <c:y val="-5.966186353124374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Платформы подъемные для инвалидов 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Краны</c:v>
                </c:pt>
                <c:pt idx="1">
                  <c:v>Лифты</c:v>
                </c:pt>
                <c:pt idx="2">
                  <c:v>Эскалаторы</c:v>
                </c:pt>
                <c:pt idx="3">
                  <c:v>Подъемники (вышки)</c:v>
                </c:pt>
                <c:pt idx="4">
                  <c:v>Строительные подъемники</c:v>
                </c:pt>
                <c:pt idx="5">
                  <c:v>Канатные дороги</c:v>
                </c:pt>
                <c:pt idx="6">
                  <c:v>Платформы подъемные для инвалидов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14919</c:v>
                </c:pt>
                <c:pt idx="1">
                  <c:v>33846</c:v>
                </c:pt>
                <c:pt idx="2">
                  <c:v>1124</c:v>
                </c:pt>
                <c:pt idx="3">
                  <c:v>1527</c:v>
                </c:pt>
                <c:pt idx="4">
                  <c:v>359</c:v>
                </c:pt>
                <c:pt idx="5">
                  <c:v>88</c:v>
                </c:pt>
                <c:pt idx="6">
                  <c:v>47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30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20272322592638E-3"/>
          <c:y val="1.000643403436334E-2"/>
          <c:w val="0.9910979727677407"/>
          <c:h val="0.983388777925107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кранов по субъектам Российской Федерации поднадзорных Сибирскому управлению Ростехнадзора</c:v>
                </c:pt>
              </c:strCache>
            </c:strRef>
          </c:tx>
          <c:explosion val="25"/>
          <c:dPt>
            <c:idx val="0"/>
            <c:bubble3D val="0"/>
            <c:explosion val="14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FFF00"/>
                </a:solidFill>
              </a:ln>
            </c:spPr>
          </c:dPt>
          <c:dPt>
            <c:idx val="1"/>
            <c:bubble3D val="0"/>
            <c:explosion val="15"/>
            <c:spPr>
              <a:solidFill>
                <a:srgbClr val="FFCC00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2"/>
            <c:bubble3D val="0"/>
            <c:explosion val="11"/>
            <c:spPr>
              <a:solidFill>
                <a:srgbClr val="FF3300"/>
              </a:solidFill>
              <a:ln w="12700">
                <a:solidFill>
                  <a:schemeClr val="bg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bubble3D val="0"/>
            <c:explosion val="13"/>
            <c:spPr>
              <a:solidFill>
                <a:srgbClr val="99FF99"/>
              </a:solidFill>
              <a:ln w="12700">
                <a:solidFill>
                  <a:srgbClr val="00B050"/>
                </a:solidFill>
              </a:ln>
            </c:spPr>
          </c:dPt>
          <c:dPt>
            <c:idx val="4"/>
            <c:bubble3D val="0"/>
            <c:explosion val="12"/>
            <c:spPr>
              <a:solidFill>
                <a:srgbClr val="FFCCFF"/>
              </a:solidFill>
              <a:ln w="12700">
                <a:solidFill>
                  <a:srgbClr val="800080"/>
                </a:solidFill>
              </a:ln>
            </c:spPr>
          </c:dPt>
          <c:dPt>
            <c:idx val="5"/>
            <c:bubble3D val="0"/>
            <c:explosion val="14"/>
            <c:spPr>
              <a:solidFill>
                <a:srgbClr val="B9EDFF"/>
              </a:solidFill>
              <a:ln w="12700">
                <a:solidFill>
                  <a:srgbClr val="00B0F0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16898267352410931"/>
                  <c:y val="-0.1489090675126023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Омская 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область </a:t>
                    </a:r>
                    <a:r>
                      <a:rPr lang="ru-RU" sz="1400" b="1" u="sng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3103</a:t>
                    </a:r>
                    <a:endParaRPr lang="ru-RU" u="sng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>
                <a:scene3d>
                  <a:camera prst="orthographicFront"/>
                  <a:lightRig rig="threePt" dir="t"/>
                </a:scene3d>
                <a:sp3d prstMaterial="powder"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General" sourceLinked="0"/>
            <c:spPr>
              <a:scene3d>
                <a:camera prst="orthographicFront"/>
                <a:lightRig rig="threePt" dir="t"/>
              </a:scene3d>
              <a:sp3d prstMaterial="powder"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Кемеровская область</c:v>
                </c:pt>
                <c:pt idx="1">
                  <c:v>Алтайский край</c:v>
                </c:pt>
                <c:pt idx="2">
                  <c:v>Республика Алтай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Томская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5505</c:v>
                </c:pt>
                <c:pt idx="1">
                  <c:v>2389</c:v>
                </c:pt>
                <c:pt idx="2">
                  <c:v>87</c:v>
                </c:pt>
                <c:pt idx="3">
                  <c:v>4279</c:v>
                </c:pt>
                <c:pt idx="4">
                  <c:v>3103</c:v>
                </c:pt>
                <c:pt idx="5">
                  <c:v>1530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5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71779020852497E-2"/>
          <c:y val="7.8484335073880682E-2"/>
          <c:w val="0.95212822097914751"/>
          <c:h val="0.89506027108099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кранов по субъектам Российской Федерации поднадзорных Сибирскому управлению Ростехнадзора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FFCCFF"/>
              </a:solidFill>
              <a:ln w="15875">
                <a:solidFill>
                  <a:schemeClr val="bg2"/>
                </a:solidFill>
              </a:ln>
            </c:spPr>
          </c:dPt>
          <c:dPt>
            <c:idx val="1"/>
            <c:bubble3D val="0"/>
            <c:explosion val="11"/>
            <c:spPr>
              <a:solidFill>
                <a:srgbClr val="FFFF00"/>
              </a:solidFill>
              <a:ln w="15875">
                <a:solidFill>
                  <a:schemeClr val="bg2"/>
                </a:solidFill>
              </a:ln>
            </c:spPr>
          </c:dPt>
          <c:dPt>
            <c:idx val="2"/>
            <c:bubble3D val="0"/>
            <c:explosion val="16"/>
            <c:spPr>
              <a:solidFill>
                <a:srgbClr val="FF0000"/>
              </a:solidFill>
              <a:ln w="12700">
                <a:solidFill>
                  <a:schemeClr val="bg2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00B0F0"/>
              </a:solidFill>
              <a:ln w="15875">
                <a:solidFill>
                  <a:schemeClr val="bg2"/>
                </a:solidFill>
              </a:ln>
            </c:spPr>
          </c:dPt>
          <c:dPt>
            <c:idx val="4"/>
            <c:bubble3D val="0"/>
            <c:explosion val="12"/>
            <c:spPr>
              <a:solidFill>
                <a:schemeClr val="tx1"/>
              </a:solidFill>
              <a:ln w="15875">
                <a:solidFill>
                  <a:schemeClr val="bg2"/>
                </a:solidFill>
              </a:ln>
            </c:spPr>
          </c:dPt>
          <c:dPt>
            <c:idx val="5"/>
            <c:bubble3D val="0"/>
            <c:explosion val="13"/>
            <c:spPr>
              <a:solidFill>
                <a:srgbClr val="00B050"/>
              </a:solidFill>
              <a:ln w="15875">
                <a:solidFill>
                  <a:schemeClr val="bg2"/>
                </a:solidFill>
              </a:ln>
            </c:spPr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Кемеровская область</c:v>
                </c:pt>
                <c:pt idx="1">
                  <c:v>Алтайский край</c:v>
                </c:pt>
                <c:pt idx="2">
                  <c:v>Республика Алтай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Томская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6304</c:v>
                </c:pt>
                <c:pt idx="1">
                  <c:v>5898</c:v>
                </c:pt>
                <c:pt idx="2">
                  <c:v>52</c:v>
                </c:pt>
                <c:pt idx="3">
                  <c:v>13039</c:v>
                </c:pt>
                <c:pt idx="4">
                  <c:v>6475</c:v>
                </c:pt>
                <c:pt idx="5">
                  <c:v>2078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30"/>
    </c:view3D>
    <c:floor>
      <c:thickness val="0"/>
    </c:floor>
    <c:sideWall>
      <c:thickness val="0"/>
      <c:spPr>
        <a:solidFill>
          <a:sysClr val="window" lastClr="FFFFFF">
            <a:lumMod val="95000"/>
          </a:sysClr>
        </a:solidFill>
        <a:ln w="12700">
          <a:solidFill>
            <a:sysClr val="window" lastClr="FFFFFF">
              <a:lumMod val="50000"/>
            </a:sysClr>
          </a:solidFill>
        </a:ln>
      </c:spPr>
    </c:sideWall>
    <c:backWall>
      <c:thickness val="0"/>
      <c:spPr>
        <a:solidFill>
          <a:sysClr val="window" lastClr="FFFFFF">
            <a:lumMod val="95000"/>
          </a:sysClr>
        </a:solidFill>
        <a:ln w="12700">
          <a:solidFill>
            <a:sysClr val="window" lastClr="FFFFFF">
              <a:lumMod val="50000"/>
            </a:sysClr>
          </a:solidFill>
        </a:ln>
      </c:spPr>
    </c:backWall>
    <c:plotArea>
      <c:layout>
        <c:manualLayout>
          <c:layoutTarget val="inner"/>
          <c:xMode val="edge"/>
          <c:yMode val="edge"/>
          <c:x val="3.3997690410189289E-2"/>
          <c:y val="6.6183222961161844E-2"/>
          <c:w val="0.65635299781505763"/>
          <c:h val="0.85293265586524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 на подъемных сооружениях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10 мес. 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 при несчастных случаях на подъемных сооружениях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10 мес. 2018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85472"/>
        <c:axId val="31387008"/>
        <c:axId val="0"/>
      </c:bar3DChart>
      <c:catAx>
        <c:axId val="31385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387008"/>
        <c:crosses val="autoZero"/>
        <c:auto val="1"/>
        <c:lblAlgn val="ctr"/>
        <c:lblOffset val="100"/>
        <c:noMultiLvlLbl val="0"/>
      </c:catAx>
      <c:valAx>
        <c:axId val="3138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38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55744844972057"/>
          <c:y val="0.38379772149086105"/>
          <c:w val="0.28383917143804255"/>
          <c:h val="0.2324045570182778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F6BAE-9C6C-4FBC-AB2B-9D0DA5FD41F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0111-4B61-455B-A30E-2977164D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9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0111-4B61-455B-A30E-2977164D0A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C463-30F4-47BC-A714-27F511F256D9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2C7-FB46-4405-82E0-23708CC92B05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543F-F00D-4EEA-B1AA-81B4694580E0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B3EC-9CDB-4218-ADE9-EC04B1974506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29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9E0-D8E0-4900-ABCD-289A4AD372B0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91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AE68-C53A-411B-8ACB-A0955FC3EE32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20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2DE0-6069-4DC4-AB6C-20C588DEC760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95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79A4-4D9F-42AA-8375-9B538C31F607}" type="datetime1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76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C8D7-A7B7-4965-952B-698DF18E521D}" type="datetime1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80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E9A3-BA87-4818-AA20-728817D235AE}" type="datetime1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44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1D34-9F4E-4B43-8B1D-0561FDBD9823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21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C823-8E6A-450F-AB26-DAB99BF7E200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1AC-D25B-4E79-B4DB-158072B37ACE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68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BC4-BDEB-497B-A2D5-346D40522A20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78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6FA3-2E72-4E98-BB0D-284348585EAF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7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3D6-AC10-4C95-8ADE-EDDF0FC024C6}" type="datetime1">
              <a:rPr lang="ru-RU" smtClean="0"/>
              <a:t>22.11.2018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2C0-5DF8-4529-A313-5740B9E4DF6C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D866-8A22-48AB-B26A-B0AD16AD32DD}" type="datetime1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1009-FCF1-48EF-9080-0EDCCA49E005}" type="datetime1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A3C5-0479-428F-9F6B-216D284D07B5}" type="datetime1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94FC-1FCC-482B-B918-BED1419AFB75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F4FE-96EE-4E50-B024-9D288886EA30}" type="datetime1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3738E6-D20E-457C-A2F7-F8633EDAC2C7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38E6-D20E-457C-A2F7-F8633EDAC2C7}" type="datetime1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8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1262063"/>
            <a:ext cx="912727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4392" y="1916832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при осуществлении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надзорной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эксплуатацией подъемных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0519" y="6065947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2018 года</a:t>
            </a:r>
            <a:endParaRPr kumimoji="1" lang="ru-RU" sz="2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0" y="5301208"/>
            <a:ext cx="91483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3" y="3909900"/>
            <a:ext cx="9101757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 Евгений Яковлевич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надзору за подъемными сооружениями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Сибирского управления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атомному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</a:t>
            </a:fld>
            <a:endParaRPr lang="ru-RU" dirty="0"/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683568" y="188640"/>
            <a:ext cx="7992888" cy="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" y="0"/>
            <a:ext cx="1117726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0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18349"/>
              </p:ext>
            </p:extLst>
          </p:nvPr>
        </p:nvGraphicFramePr>
        <p:xfrm>
          <a:off x="107503" y="836712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2230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аварийности и травматизма 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эксплуатации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подъемных сооружений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период с 2013 по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гг. и 10 месяцев 2018 г.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237312"/>
            <a:ext cx="762000" cy="365125"/>
          </a:xfrm>
        </p:spPr>
        <p:txBody>
          <a:bodyPr/>
          <a:lstStyle/>
          <a:p>
            <a:fld id="{5FE1CC1D-3A57-46EE-8DCE-535725BF10B3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42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292080" cy="61934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Барнаул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июня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405576" cy="532859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5FE1CC1D-3A57-46EE-8DCE-535725BF10B3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8207" y="1340768"/>
            <a:ext cx="4067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башенного крана КБ-403А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127, в результате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башенного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производства погрузочно-разгрузочных работ, в результате порыва шквалистого ветра, башенный кран самопроизвольно начал движение, сбил тупиковые упоры, съехал с рельсов и упал вдоль рельсовых путей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причин аварии и несчастного случая продолжается.</a:t>
            </a:r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1"/>
            <a:ext cx="720081" cy="81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22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857" y="34635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Омск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мая 2018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" y="1268760"/>
            <a:ext cx="4416491" cy="33123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644" y="4917067"/>
            <a:ext cx="88611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ОмскМонтажКран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строительном объекте ЖК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Старгород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подъеме груза с помощью башенного крана произошла авария – падение башенного крана. При аварии получил тяжелые травмы машинист башенного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аварии и тяжелого несчастного случая. </a:t>
            </a:r>
          </a:p>
        </p:txBody>
      </p:sp>
      <p:pic>
        <p:nvPicPr>
          <p:cNvPr id="6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31" y="1268760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62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Барнаул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октября 2018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312312" cy="553379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14" y="1484784"/>
            <a:ext cx="4527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строительной площадке по адресу: г. Барнаул,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Змеиногорский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тракт, 80, в процессе монтажа произошло падение башенного крана КБ-674, эксплуатируемого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«Анюта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Пострадавших нет.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обстоятельства аварии определит комиссия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72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2018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041829" cy="41700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5569916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3" y="4869160"/>
            <a:ext cx="9036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Краномонтаж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падение башенного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 QTZ-80,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 электромонтёр по ремонту и обслуживанию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производстве демонтажных работ бригада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отступили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требований инструкции по эксплуатации, монтажу и демонтажу завода-изготовителя башенного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опускания обоймы монтажа не установили крепления (четыре пальца) неповоротной рамы опорно-поворотного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 с оставшимися секциями башни, сняли два пальца крепления обоймы монтажа к неповоротной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не обеспечили жесткое крепление верхней части башенного крана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башней.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падения крана стало нарушение технологии демонтажных работ.  </a:t>
            </a:r>
          </a:p>
        </p:txBody>
      </p:sp>
    </p:spTree>
    <p:extLst>
      <p:ext uri="{BB962C8B-B14F-4D97-AF65-F5344CB8AC3E}">
        <p14:creationId xmlns:p14="http://schemas.microsoft.com/office/powerpoint/2010/main" val="1799496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derksenod\Desktop\Рисунок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36"/>
            <a:ext cx="5497962" cy="58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15</a:t>
            </a:fld>
            <a:endParaRPr lang="ru-RU"/>
          </a:p>
        </p:txBody>
      </p:sp>
      <p:pic>
        <p:nvPicPr>
          <p:cNvPr id="14338" name="Picture 2" descr="http://rusdozor.ru/wp-content/uploads/2018/02/w1056h594fill-2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4179956" cy="2351226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96136" y="260648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3587" y="407853"/>
            <a:ext cx="3347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Сибирским управлением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2018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 организаций, эксплуатирующих башенные краны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проведения проверок было выявлено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882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требований промышленной безопасности.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привлечено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лиц.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материалов, подготовленных Управлением, по решениям суда была приостановлена эксплуатация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башенных кранов. </a:t>
            </a:r>
          </a:p>
        </p:txBody>
      </p:sp>
    </p:spTree>
    <p:extLst>
      <p:ext uri="{BB962C8B-B14F-4D97-AF65-F5344CB8AC3E}">
        <p14:creationId xmlns:p14="http://schemas.microsoft.com/office/powerpoint/2010/main" val="1121156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16</a:t>
            </a:fld>
            <a:endParaRPr lang="ru-RU"/>
          </a:p>
        </p:txBody>
      </p:sp>
      <p:pic>
        <p:nvPicPr>
          <p:cNvPr id="15363" name="Picture 3" descr="C:\Users\derksenod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0"/>
            <a:ext cx="5729287" cy="62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ttps://www.ionos.com/digitalguide/fileadmin/DigitalGuide/Websites/gesetzverstoss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3335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1340768"/>
            <a:ext cx="31683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изменениями,  лицо, осуществляющее монтаж, демонтаж, эксплуатацию, в том числе обслуживание и ремонт лифтов  обязано уведомить федеральный орган исполнительной власти, уполномоченный на осуществление государственного контроля (надзора) за соблюдением требований технических регламентов Таможенного союза «Безопасность лифтов» об осуществлении указанной деятельности.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19649" y="260648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26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17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" y="1914664"/>
            <a:ext cx="4472424" cy="3916733"/>
          </a:xfrm>
        </p:spPr>
      </p:pic>
      <p:sp>
        <p:nvSpPr>
          <p:cNvPr id="2" name="AutoShape 2" descr="https://www.kp.ru/putevoditel/projectid_379258/images/tild3462-3963-4966-b165-343164653634__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krimavtotrans.info/templates/scotch/images/part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9" y="5655127"/>
            <a:ext cx="381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60338"/>
            <a:ext cx="4631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 о начале осуществления отдельных видов предпринимательской деятельности определен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16.07.2009 № 584.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93355"/>
            <a:ext cx="3273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таких уведомлений является государственной услугой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37" y="437704"/>
            <a:ext cx="858182" cy="7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6943" y="2060848"/>
            <a:ext cx="41968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сведения:</a:t>
            </a:r>
          </a:p>
          <a:p>
            <a:pPr indent="45000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организаций – владельцев лифтов, Ростехнадзор осуществляет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надзорные мероприятия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требований технических регламентов Таможенного союза «Безопасность лифтов», в соответствии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 от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26.12.2008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294-ФЗ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1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7589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67" y="12333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66" y="244768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derksenod\Desktop\Рисунок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330"/>
            <a:ext cx="9144000" cy="45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84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0593" y="26064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в реестр уведомлений внесены сведения о 70 специализированных организациях, осуществляющих деятельность по монтажу, демонтажу, эксплуатации, в том числе обслуживании и ремонту лифтов, подъемных платформ для инвалидов, пассажирских конвейеров (движущихся пешеходных дорожек), эскалаторов, за исключением эскалаторов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метрополитенах.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795050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8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03076784"/>
              </p:ext>
            </p:extLst>
          </p:nvPr>
        </p:nvGraphicFramePr>
        <p:xfrm>
          <a:off x="917594" y="980728"/>
          <a:ext cx="70927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одзаголовок 2"/>
          <p:cNvSpPr>
            <a:spLocks noGrp="1"/>
          </p:cNvSpPr>
          <p:nvPr/>
        </p:nvSpPr>
        <p:spPr>
          <a:xfrm>
            <a:off x="179512" y="648071"/>
            <a:ext cx="8784976" cy="162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шести субъектов Российской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поднадзорных Сибирскому управлению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Ростехнадзора,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эксплуатируются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51910 подъемных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грузоподъемные краны, подъемники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вышки), лифты, подвесные и буксировочные канатные дороги, эскалаторы,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подъемники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                                                                 платформы подъемные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647564" y="0"/>
            <a:ext cx="8064896" cy="64807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Подъемные сооружения</a:t>
            </a:r>
            <a:endParaRPr lang="ru-RU" sz="38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27620" y="6237312"/>
            <a:ext cx="762000" cy="365125"/>
          </a:xfrm>
        </p:spPr>
        <p:txBody>
          <a:bodyPr/>
          <a:lstStyle/>
          <a:p>
            <a:fld id="{5FE1CC1D-3A57-46EE-8DCE-535725BF10B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23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6168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Федеральной службы по экологическому,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атомному надзору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 апреля 2018 г.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170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«Порядок технического освидетельствования и обследования подъемных платформ для инвалидов, пассажирских конвейеров (движущихся пешеходных дорожек) и эскалаторов.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780928"/>
            <a:ext cx="82089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Порядка распространяются на юридических лиц (индивидуальных предпринимателей), владеющих объектами на праве собственности либо ином законном основании и осуществляющих использование и содержание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экспертные организации, выполняющие работы по техническому освидетельствованию и обследованию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C:\Users\derksenod\Desktop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76" y="4929459"/>
            <a:ext cx="4965695" cy="18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65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1778"/>
            <a:ext cx="664368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90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22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16632"/>
            <a:ext cx="664368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06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5" y="260648"/>
            <a:ext cx="7147743" cy="63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76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24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5" y="764704"/>
            <a:ext cx="83316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54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62804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Графическое представление о распределении количества подъемных сооружений, эксплуатируемых в составе ОПО и лифтов по субъектам Российской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Федерации, поднадзорных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Сибирскому управлению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28.11.2018 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70547389"/>
              </p:ext>
            </p:extLst>
          </p:nvPr>
        </p:nvGraphicFramePr>
        <p:xfrm>
          <a:off x="282100" y="2018884"/>
          <a:ext cx="4279924" cy="446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15117961"/>
              </p:ext>
            </p:extLst>
          </p:nvPr>
        </p:nvGraphicFramePr>
        <p:xfrm>
          <a:off x="4540188" y="1757274"/>
          <a:ext cx="4527420" cy="397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539" y="1316961"/>
            <a:ext cx="3240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Подъемные сооружения                 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составе ОПО </a:t>
            </a:r>
            <a:endParaRPr lang="ru-RU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4830" y="6312408"/>
            <a:ext cx="271969" cy="365125"/>
          </a:xfrm>
        </p:spPr>
        <p:txBody>
          <a:bodyPr/>
          <a:lstStyle/>
          <a:p>
            <a:fld id="{5FE1CC1D-3A57-46EE-8DCE-535725BF10B3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2886" y="262406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5505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86798"/>
            <a:ext cx="124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1530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5054" y="3696624"/>
            <a:ext cx="1184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2389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9719" y="4892059"/>
            <a:ext cx="14410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4279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3435014"/>
            <a:ext cx="1106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
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6475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9635" y="4501176"/>
            <a:ext cx="1687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
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6304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3742900"/>
            <a:ext cx="1299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
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5898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8040" y="2542365"/>
            <a:ext cx="19390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
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13039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139952" y="5000585"/>
            <a:ext cx="144016" cy="2168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92352" y="5207188"/>
            <a:ext cx="495672" cy="542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2900611"/>
            <a:ext cx="288032" cy="5344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005683" y="4912143"/>
            <a:ext cx="144016" cy="26720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861567" y="5179344"/>
            <a:ext cx="288132" cy="152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96670" y="1455460"/>
            <a:ext cx="324036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Лифты</a:t>
            </a:r>
            <a:endParaRPr lang="ru-RU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5"/>
          <p:cNvSpPr txBox="1">
            <a:spLocks/>
          </p:cNvSpPr>
          <p:nvPr/>
        </p:nvSpPr>
        <p:spPr>
          <a:xfrm>
            <a:off x="6913566" y="5331744"/>
            <a:ext cx="1022645" cy="713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2078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Номер слайда 5"/>
          <p:cNvSpPr txBox="1">
            <a:spLocks/>
          </p:cNvSpPr>
          <p:nvPr/>
        </p:nvSpPr>
        <p:spPr>
          <a:xfrm>
            <a:off x="4416203" y="2185715"/>
            <a:ext cx="1173928" cy="713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Алтай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Номер слайда 5"/>
          <p:cNvSpPr txBox="1">
            <a:spLocks/>
          </p:cNvSpPr>
          <p:nvPr/>
        </p:nvSpPr>
        <p:spPr>
          <a:xfrm>
            <a:off x="4292352" y="5331743"/>
            <a:ext cx="1173928" cy="713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Алтай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22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50276"/>
              </p:ext>
            </p:extLst>
          </p:nvPr>
        </p:nvGraphicFramePr>
        <p:xfrm>
          <a:off x="250372" y="2348880"/>
          <a:ext cx="8714116" cy="1656184"/>
        </p:xfrm>
        <a:graphic>
          <a:graphicData uri="http://schemas.openxmlformats.org/drawingml/2006/table">
            <a:tbl>
              <a:tblPr/>
              <a:tblGrid>
                <a:gridCol w="1205567"/>
                <a:gridCol w="1031792"/>
                <a:gridCol w="1004149"/>
                <a:gridCol w="1544558"/>
                <a:gridCol w="1086097"/>
                <a:gridCol w="1401793"/>
                <a:gridCol w="1440160"/>
              </a:tblGrid>
              <a:tr h="7048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штрафов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 штрафов, тыс.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приостановок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инспекторов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наложенных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взысканных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отдела по надзору за подъемными сооружениями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Сибирского управления Федеральной службы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869160"/>
            <a:ext cx="914400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79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5869" y="6426241"/>
            <a:ext cx="514400" cy="365125"/>
          </a:xfrm>
        </p:spPr>
        <p:txBody>
          <a:bodyPr/>
          <a:lstStyle/>
          <a:p>
            <a:fld id="{5FE1CC1D-3A57-46EE-8DCE-535725BF10B3}" type="slidenum">
              <a:rPr lang="ru-RU" b="1" smtClean="0"/>
              <a:t>5</a:t>
            </a:fld>
            <a:endParaRPr lang="ru-RU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1700808"/>
            <a:ext cx="2616352" cy="309634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Периодичность проведения плановых проверок юридических лиц, индивидуальных предпринимателей, эксплуатирующих опасные производственные </a:t>
            </a:r>
            <a:r>
              <a:rPr lang="ru-RU" sz="2000" dirty="0" smtClean="0"/>
              <a:t>объекты</a:t>
            </a:r>
            <a:endParaRPr lang="ru-RU" sz="2000" dirty="0"/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19872" y="404664"/>
            <a:ext cx="5472608" cy="54006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0" cmpd="dbl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72590"/>
              </p:ext>
            </p:extLst>
          </p:nvPr>
        </p:nvGraphicFramePr>
        <p:xfrm>
          <a:off x="3471605" y="416525"/>
          <a:ext cx="5369141" cy="5376878"/>
        </p:xfrm>
        <a:graphic>
          <a:graphicData uri="http://schemas.openxmlformats.org/drawingml/2006/table">
            <a:tbl>
              <a:tblPr firstRow="1" bandRow="1"/>
              <a:tblGrid>
                <a:gridCol w="747011"/>
                <a:gridCol w="1929778"/>
                <a:gridCol w="2692352"/>
              </a:tblGrid>
              <a:tr h="1605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чрезвычайно высокая 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раз в течение одного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ІІ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раз в течение одного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ІІІ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чаще чем один раз в течение трех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І</a:t>
                      </a:r>
                      <a:r>
                        <a:rPr lang="en-US" sz="32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проверки не проводятся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7503" y="5949280"/>
            <a:ext cx="878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объектов, на которых используются стационарно установленные грузоподъемные механизмы устанавливается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класс опасности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4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05801"/>
            <a:ext cx="820891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требований промышленной безопасности в эксплуатирующей организации;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промышленной безопасности в эксплуатирующей организации, в том числе путем организации проведения соответствующих экспертиз;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 улучшение состояния промышленной безопасности и предотвращение ущерба окружающей среде;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требований промышленной безопасности, установленных федеральными законами и иными нормативными правовыми актами;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направленных на предупреждение аварий на опасных производственных объектах и обеспечение готовности к локализации аварий и ликвидации их последствий;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своевременным проведением необходимых испытаний и технических освидетельствований технических устройств, применяемых на опасных производственных объектах, ремонтом и поверкой контрольных средств измерений;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технологической дисциплины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4664" y="116632"/>
            <a:ext cx="885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Aft>
                <a:spcPts val="90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2" y="148478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2" y="7647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6" y="2348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" y="306896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" y="407707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" y="501317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tlastrekking.com/wp-content/uploads/st_uploadfont/RiAyB6GMT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" y="609329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86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5589" y="1556792"/>
            <a:ext cx="8784976" cy="3600400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производственного контроля за соблюдением требований промышленной безопасности представляются в письменной форме либо в форме электронного документа, подписанного усиленной квалифицированной электронной подписью, в федеральные органы исполнительной власти в области промышленной безопасности или их территориальные органы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соответствующего календарного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5FE1CC1D-3A57-46EE-8DCE-535725BF10B3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83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7525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отделом по надзору за подъемными сооружениями Сибирского управления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производственного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требований промышленной безопасности, привлечено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</a:t>
            </a:r>
            <a:r>
              <a:rPr lang="ru-RU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 на сумму </a:t>
            </a:r>
            <a:r>
              <a:rPr lang="ru-RU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15360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792088" cy="8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6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5377" y="113995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2018 года при эксплуатации подъемных сооружений на опасных производственных объектах, поднадзорных Сибирскому управлению Ростехнадзора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несчастных случаев – 1; </a:t>
            </a: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несчастных случаев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 – 1; </a:t>
            </a: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 - 4, из них: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 – 2;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смертельным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 - 1.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040"/>
            <a:ext cx="944709" cy="10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" y="3501008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8" y="4077072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7" y="4725144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24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Words>1224</Words>
  <Application>Microsoft Office PowerPoint</Application>
  <PresentationFormat>Экран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Паркет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Периодичность проведения плановых проверок юридических лиц, индивидуальных предпринимателей, эксплуатирующих опасные производственные объекты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Авария в г. Барнаул 23 июня 2018 г.</vt:lpstr>
      <vt:lpstr>Авария в г. Омск 17 мая 2018 г.</vt:lpstr>
      <vt:lpstr>Авария в г. Барнаул 17 октября 2018 г.</vt:lpstr>
      <vt:lpstr>Авария в г. Новосибирск 26 октября 2018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 Илья Валентинович</dc:creator>
  <cp:lastModifiedBy>Дерксен Ольга Дмитриевна</cp:lastModifiedBy>
  <cp:revision>240</cp:revision>
  <cp:lastPrinted>2016-04-20T06:05:38Z</cp:lastPrinted>
  <dcterms:created xsi:type="dcterms:W3CDTF">2016-04-19T17:08:41Z</dcterms:created>
  <dcterms:modified xsi:type="dcterms:W3CDTF">2018-11-22T07:45:39Z</dcterms:modified>
</cp:coreProperties>
</file>